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7"/>
  </p:notesMasterIdLst>
  <p:sldIdLst>
    <p:sldId id="256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DF853-71A8-4794-8FBC-F050E147EF2A}" type="datetimeFigureOut">
              <a:rPr lang="nl-NL" smtClean="0"/>
              <a:t>7-5-2017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DD4C8-9B7A-4AB9-BE3B-B4622DBCEF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4331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95E1-1BDA-46F3-9DB7-62B7CD6A4B8D}" type="datetime1">
              <a:rPr lang="en-US" smtClean="0"/>
              <a:t>5/7/2017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2462A-FEB9-48BB-8425-C925E949DBAC}" type="datetime1">
              <a:rPr lang="en-US" smtClean="0"/>
              <a:t>5/7/2017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4FA4-4694-439C-9BD7-E9092DA94BBA}" type="datetime1">
              <a:rPr lang="en-US" smtClean="0"/>
              <a:t>5/7/2017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8ACE-7E13-4120-A247-3E56B32DE23A}" type="datetime1">
              <a:rPr lang="en-US" smtClean="0"/>
              <a:t>5/7/2017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0236B-B9EA-49A3-95FA-0D8765957DF4}" type="datetime1">
              <a:rPr lang="en-US" smtClean="0"/>
              <a:t>5/7/2017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9DCA1-F9B1-4A8C-9058-34AA12C34818}" type="datetime1">
              <a:rPr lang="en-US" smtClean="0"/>
              <a:t>5/7/2017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38EDB-5180-40DB-95CE-E50F1E79DD45}" type="datetime1">
              <a:rPr lang="en-US" smtClean="0"/>
              <a:t>5/7/2017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1F0C-3EAB-410E-9A65-422F120CC56E}" type="datetime1">
              <a:rPr lang="en-US" smtClean="0"/>
              <a:t>5/7/2017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E5E80EC4-D510-4DF6-AEF0-45600B0C256D}" type="datetime1">
              <a:rPr lang="en-US" smtClean="0"/>
              <a:t>5/7/2017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A05E6-8E71-4E3E-9C4E-77F2EF9B1EBA}" type="datetime1">
              <a:rPr lang="en-US" smtClean="0"/>
              <a:t>5/7/2017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6ADA-DEB0-483D-BCF2-F0E754AEF19A}" type="datetime1">
              <a:rPr lang="en-US" smtClean="0"/>
              <a:t>5/7/2017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BA85-46B7-4189-8E5D-3BBFC9E5A432}" type="datetime1">
              <a:rPr lang="en-US" smtClean="0"/>
              <a:t>5/7/2017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16380-FB87-4387-8A37-47B0360BF1F0}" type="datetime1">
              <a:rPr lang="en-US" smtClean="0"/>
              <a:t>5/7/2017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FE938-B63D-49EC-9BAD-044FAF0327D0}" type="datetime1">
              <a:rPr lang="en-US" smtClean="0"/>
              <a:t>5/7/2017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AE4B-BE5F-4A5F-9E3E-1DEC17D4952E}" type="datetime1">
              <a:rPr lang="en-US" smtClean="0"/>
              <a:t>5/7/2017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080D7-A6AC-4414-8557-EF99C0E85741}" type="datetime1">
              <a:rPr lang="en-US" smtClean="0"/>
              <a:t>5/7/2017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67624-DCD6-407D-BAF3-C79BCAD124A3}" type="datetime1">
              <a:rPr lang="en-US" smtClean="0"/>
              <a:t>5/7/2017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01CE3-A13A-4BEB-9A2E-E84158DCC8DA}" type="datetime1">
              <a:rPr lang="en-US" smtClean="0"/>
              <a:t>5/7/2017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nl-NL" dirty="0"/>
            </a:br>
            <a:r>
              <a:rPr lang="nl-NL" dirty="0">
                <a:latin typeface="Book Antiqua" panose="02040602050305030304" pitchFamily="18" charset="0"/>
              </a:rPr>
              <a:t> Psychoses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9258808" cy="1117687"/>
          </a:xfrm>
        </p:spPr>
        <p:txBody>
          <a:bodyPr/>
          <a:lstStyle/>
          <a:p>
            <a:r>
              <a:rPr lang="nl-NL" dirty="0" err="1">
                <a:latin typeface="Book Antiqua" panose="02040602050305030304" pitchFamily="18" charset="0"/>
              </a:rPr>
              <a:t>Powerpoint</a:t>
            </a:r>
            <a:r>
              <a:rPr lang="nl-NL" dirty="0">
                <a:latin typeface="Book Antiqua" panose="02040602050305030304" pitchFamily="18" charset="0"/>
              </a:rPr>
              <a:t> nummer 4/Psychopathologie voor BBL februari – Juli 2017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100" dirty="0">
                <a:latin typeface="Book Antiqua" panose="02040602050305030304" pitchFamily="18" charset="0"/>
              </a:rPr>
              <a:t>Psychoses. </a:t>
            </a:r>
            <a:r>
              <a:rPr lang="en-US" sz="1100" dirty="0" err="1">
                <a:latin typeface="Book Antiqua" panose="02040602050305030304" pitchFamily="18" charset="0"/>
              </a:rPr>
              <a:t>Samenstelling</a:t>
            </a:r>
            <a:r>
              <a:rPr lang="en-US" sz="1100" dirty="0">
                <a:latin typeface="Book Antiqua" panose="02040602050305030304" pitchFamily="18" charset="0"/>
              </a:rPr>
              <a:t> GJ. Lute/ </a:t>
            </a:r>
            <a:r>
              <a:rPr lang="en-US" sz="1100" dirty="0" err="1">
                <a:latin typeface="Book Antiqua" panose="02040602050305030304" pitchFamily="18" charset="0"/>
              </a:rPr>
              <a:t>Noorderpoort</a:t>
            </a:r>
            <a:r>
              <a:rPr lang="en-US" sz="1100" dirty="0">
                <a:latin typeface="Book Antiqua" panose="02040602050305030304" pitchFamily="18" charset="0"/>
              </a:rPr>
              <a:t> College</a:t>
            </a:r>
          </a:p>
        </p:txBody>
      </p:sp>
    </p:spTree>
    <p:extLst>
      <p:ext uri="{BB962C8B-B14F-4D97-AF65-F5344CB8AC3E}">
        <p14:creationId xmlns:p14="http://schemas.microsoft.com/office/powerpoint/2010/main" val="4204117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19269" y="0"/>
            <a:ext cx="1151614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u="sng" dirty="0">
                <a:solidFill>
                  <a:srgbClr val="FFFF00"/>
                </a:solidFill>
                <a:latin typeface="Book Antiqua" panose="02040602050305030304" pitchFamily="18" charset="0"/>
              </a:rPr>
              <a:t>Waan:     </a:t>
            </a:r>
            <a:r>
              <a:rPr lang="nl-NL" sz="4000" u="sng" dirty="0">
                <a:latin typeface="Book Antiqua" panose="02040602050305030304" pitchFamily="18" charset="0"/>
              </a:rPr>
              <a:t>Inhoudelijke denkstoornis</a:t>
            </a:r>
          </a:p>
          <a:p>
            <a:endParaRPr lang="nl-NL" sz="2000" dirty="0">
              <a:latin typeface="Book Antiqua" panose="02040602050305030304" pitchFamily="18" charset="0"/>
            </a:endParaRPr>
          </a:p>
          <a:p>
            <a:r>
              <a:rPr lang="nl-NL" sz="3200" b="1" dirty="0">
                <a:solidFill>
                  <a:srgbClr val="FFFF00"/>
                </a:solidFill>
                <a:latin typeface="Book Antiqua" panose="02040602050305030304" pitchFamily="18" charset="0"/>
              </a:rPr>
              <a:t>Paranoïde: </a:t>
            </a:r>
          </a:p>
          <a:p>
            <a:r>
              <a:rPr lang="nl-NL" sz="2800" dirty="0">
                <a:latin typeface="Book Antiqua" panose="02040602050305030304" pitchFamily="18" charset="0"/>
              </a:rPr>
              <a:t>Het gevoel in de gaten gehouden, achtervolgd of bedreigd te worden, zonder dat zoiets daadwerkelijk het geval is</a:t>
            </a:r>
          </a:p>
          <a:p>
            <a:endParaRPr lang="nl-NL" sz="3200" dirty="0">
              <a:latin typeface="Book Antiqua" panose="02040602050305030304" pitchFamily="18" charset="0"/>
            </a:endParaRPr>
          </a:p>
          <a:p>
            <a:r>
              <a:rPr lang="nl-NL" sz="3200" b="1" dirty="0">
                <a:solidFill>
                  <a:srgbClr val="FFFF00"/>
                </a:solidFill>
                <a:latin typeface="Book Antiqua" panose="02040602050305030304" pitchFamily="18" charset="0"/>
              </a:rPr>
              <a:t>Betrekkingswaan</a:t>
            </a:r>
            <a:r>
              <a:rPr lang="nl-NL" sz="3200" dirty="0">
                <a:latin typeface="Book Antiqua" panose="02040602050305030304" pitchFamily="18" charset="0"/>
              </a:rPr>
              <a:t>: </a:t>
            </a:r>
          </a:p>
          <a:p>
            <a:r>
              <a:rPr lang="nl-NL" sz="2800" dirty="0">
                <a:latin typeface="Book Antiqua" panose="02040602050305030304" pitchFamily="18" charset="0"/>
              </a:rPr>
              <a:t>Een reeks van meestal gewone en alledaagse feiten en gebeurtenissen die zo wordt geïnterpreteerd alsof ze specifiek op de eigen persoon is gericht</a:t>
            </a:r>
          </a:p>
          <a:p>
            <a:endParaRPr lang="nl-NL" sz="3200" dirty="0">
              <a:solidFill>
                <a:srgbClr val="FFFF00"/>
              </a:solidFill>
              <a:latin typeface="Book Antiqua" panose="02040602050305030304" pitchFamily="18" charset="0"/>
            </a:endParaRPr>
          </a:p>
          <a:p>
            <a:r>
              <a:rPr lang="nl-NL" sz="3200" b="1" dirty="0">
                <a:solidFill>
                  <a:srgbClr val="FFFF00"/>
                </a:solidFill>
                <a:latin typeface="Book Antiqua" panose="02040602050305030304" pitchFamily="18" charset="0"/>
              </a:rPr>
              <a:t>Grootheidswaan</a:t>
            </a:r>
            <a:r>
              <a:rPr lang="nl-NL" dirty="0">
                <a:latin typeface="Book Antiqua" panose="02040602050305030304" pitchFamily="18" charset="0"/>
              </a:rPr>
              <a:t>: </a:t>
            </a:r>
          </a:p>
          <a:p>
            <a:r>
              <a:rPr lang="nl-NL" sz="2800" dirty="0">
                <a:latin typeface="Book Antiqua" panose="02040602050305030304" pitchFamily="18" charset="0"/>
              </a:rPr>
              <a:t>Abnormale beleving van de eigen grootheid en belangrijkheid</a:t>
            </a:r>
          </a:p>
        </p:txBody>
      </p:sp>
    </p:spTree>
    <p:extLst>
      <p:ext uri="{BB962C8B-B14F-4D97-AF65-F5344CB8AC3E}">
        <p14:creationId xmlns:p14="http://schemas.microsoft.com/office/powerpoint/2010/main" val="4235949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130"/>
            <a:ext cx="12192000" cy="6891130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145774" y="-33130"/>
            <a:ext cx="543339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chemeClr val="bg1"/>
                </a:solidFill>
                <a:latin typeface="Book Antiqua" panose="02040602050305030304" pitchFamily="18" charset="0"/>
              </a:rPr>
              <a:t>Verwardheid</a:t>
            </a:r>
          </a:p>
          <a:p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145775" y="1046922"/>
            <a:ext cx="12046226" cy="8494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  <a:latin typeface="Book Antiqua" panose="02040602050305030304" pitchFamily="18" charset="0"/>
              </a:rPr>
              <a:t>In </a:t>
            </a:r>
            <a:r>
              <a:rPr lang="nl-NL" sz="3200" b="1" dirty="0">
                <a:solidFill>
                  <a:schemeClr val="bg1"/>
                </a:solidFill>
                <a:latin typeface="Book Antiqua" panose="02040602050305030304" pitchFamily="18" charset="0"/>
              </a:rPr>
              <a:t>denken</a:t>
            </a:r>
            <a:r>
              <a:rPr lang="nl-NL" sz="3200" dirty="0">
                <a:solidFill>
                  <a:schemeClr val="bg1"/>
                </a:solidFill>
                <a:latin typeface="Book Antiqua" panose="02040602050305030304" pitchFamily="18" charset="0"/>
              </a:rPr>
              <a:t>. moeite om logisch na te denken, in gesprek spring je van de hak op de tak. Je denkt eigenlijk van alles door elkaar heen.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320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nl-NL" sz="3200" dirty="0">
                <a:solidFill>
                  <a:schemeClr val="bg1"/>
                </a:solidFill>
                <a:latin typeface="Book Antiqua" panose="02040602050305030304" pitchFamily="18" charset="0"/>
              </a:rPr>
              <a:t>In </a:t>
            </a:r>
            <a:r>
              <a:rPr lang="nl-NL" sz="3200" b="1" dirty="0">
                <a:solidFill>
                  <a:schemeClr val="bg1"/>
                </a:solidFill>
                <a:latin typeface="Book Antiqua" panose="02040602050305030304" pitchFamily="18" charset="0"/>
              </a:rPr>
              <a:t>doen</a:t>
            </a:r>
            <a:r>
              <a:rPr lang="nl-NL" sz="3200" dirty="0">
                <a:solidFill>
                  <a:schemeClr val="bg1"/>
                </a:solidFill>
                <a:latin typeface="Book Antiqua" panose="02040602050305030304" pitchFamily="18" charset="0"/>
              </a:rPr>
              <a:t>. Je bent met veel dingen tegelijk bezig zijn, maar je maakt niets af..</a:t>
            </a:r>
          </a:p>
          <a:p>
            <a:endParaRPr lang="nl-NL" sz="320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nl-NL" sz="3200" dirty="0">
                <a:solidFill>
                  <a:schemeClr val="bg1"/>
                </a:solidFill>
                <a:latin typeface="Book Antiqua" panose="02040602050305030304" pitchFamily="18" charset="0"/>
              </a:rPr>
              <a:t>In </a:t>
            </a:r>
            <a:r>
              <a:rPr lang="nl-NL" sz="3200" b="1" dirty="0">
                <a:solidFill>
                  <a:schemeClr val="bg1"/>
                </a:solidFill>
                <a:latin typeface="Book Antiqua" panose="02040602050305030304" pitchFamily="18" charset="0"/>
              </a:rPr>
              <a:t>gevoelens</a:t>
            </a:r>
            <a:r>
              <a:rPr lang="nl-NL" sz="3200" dirty="0">
                <a:solidFill>
                  <a:schemeClr val="bg1"/>
                </a:solidFill>
                <a:latin typeface="Book Antiqua" panose="02040602050305030304" pitchFamily="18" charset="0"/>
              </a:rPr>
              <a:t>. Je hebt je gevoelens niet meer onder controle. Op onverwachte momenten lachen, huilen of boos worden zonder reden.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2800" dirty="0">
              <a:solidFill>
                <a:srgbClr val="FF0000"/>
              </a:solidFill>
              <a:effectLst/>
              <a:latin typeface="Book Antiqua" panose="0204060205030503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dirty="0">
              <a:solidFill>
                <a:schemeClr val="bg1"/>
              </a:solidFill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dirty="0">
              <a:solidFill>
                <a:schemeClr val="bg1"/>
              </a:solidFill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dirty="0">
              <a:solidFill>
                <a:schemeClr val="bg1"/>
              </a:solidFill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dirty="0">
              <a:solidFill>
                <a:schemeClr val="bg1"/>
              </a:solidFill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dirty="0">
              <a:solidFill>
                <a:schemeClr val="bg1"/>
              </a:solidFill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52821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198783" y="0"/>
            <a:ext cx="11595652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u="sng" dirty="0">
                <a:latin typeface="Book Antiqua" panose="02040602050305030304" pitchFamily="18" charset="0"/>
              </a:rPr>
              <a:t>Wanneer komen Psychoses voor ?</a:t>
            </a:r>
          </a:p>
          <a:p>
            <a:endParaRPr lang="nl-NL" sz="2400" dirty="0">
              <a:latin typeface="Book Antiqua" panose="02040602050305030304" pitchFamily="18" charset="0"/>
            </a:endParaRPr>
          </a:p>
          <a:p>
            <a:r>
              <a:rPr lang="nl-NL" sz="2400" dirty="0">
                <a:latin typeface="Book Antiqua" panose="02040602050305030304" pitchFamily="18" charset="0"/>
              </a:rPr>
              <a:t>De kans dat je in je leven met een psychose te </a:t>
            </a:r>
          </a:p>
          <a:p>
            <a:r>
              <a:rPr lang="nl-NL" sz="2400" dirty="0">
                <a:latin typeface="Book Antiqua" panose="02040602050305030304" pitchFamily="18" charset="0"/>
              </a:rPr>
              <a:t>maken krijgt is ongeveer 3%....</a:t>
            </a:r>
          </a:p>
          <a:p>
            <a:endParaRPr lang="nl-NL" sz="3200" dirty="0">
              <a:latin typeface="Book Antiqua" panose="02040602050305030304" pitchFamily="18" charset="0"/>
            </a:endParaRPr>
          </a:p>
          <a:p>
            <a:r>
              <a:rPr lang="nl-NL" sz="2800" dirty="0">
                <a:latin typeface="Book Antiqua" panose="02040602050305030304" pitchFamily="18" charset="0"/>
              </a:rPr>
              <a:t>Psychoses komen voor bij verschillende </a:t>
            </a:r>
          </a:p>
          <a:p>
            <a:r>
              <a:rPr lang="nl-NL" sz="2800" dirty="0">
                <a:latin typeface="Book Antiqua" panose="02040602050305030304" pitchFamily="18" charset="0"/>
              </a:rPr>
              <a:t>aandoeningen namelijk:</a:t>
            </a:r>
          </a:p>
          <a:p>
            <a:endParaRPr lang="nl-NL" sz="3600" b="1" dirty="0">
              <a:latin typeface="Book Antiqua" panose="02040602050305030304" pitchFamily="18" charset="0"/>
            </a:endParaRPr>
          </a:p>
          <a:p>
            <a:r>
              <a:rPr lang="nl-NL" sz="2800" b="1" dirty="0">
                <a:solidFill>
                  <a:srgbClr val="FFFF00"/>
                </a:solidFill>
                <a:latin typeface="Book Antiqua" panose="02040602050305030304" pitchFamily="18" charset="0"/>
              </a:rPr>
              <a:t>Schizofrenie</a:t>
            </a:r>
          </a:p>
          <a:p>
            <a:r>
              <a:rPr lang="nl-NL" sz="2800" b="1" dirty="0">
                <a:solidFill>
                  <a:srgbClr val="FFFF00"/>
                </a:solidFill>
                <a:latin typeface="Book Antiqua" panose="02040602050305030304" pitchFamily="18" charset="0"/>
              </a:rPr>
              <a:t>Bipolaire stoornis</a:t>
            </a:r>
          </a:p>
          <a:p>
            <a:r>
              <a:rPr lang="nl-NL" sz="2800" b="1" dirty="0">
                <a:solidFill>
                  <a:srgbClr val="FFFF00"/>
                </a:solidFill>
                <a:latin typeface="Book Antiqua" panose="02040602050305030304" pitchFamily="18" charset="0"/>
              </a:rPr>
              <a:t>Schizo- affectieve stoornis</a:t>
            </a:r>
          </a:p>
          <a:p>
            <a:r>
              <a:rPr lang="nl-NL" sz="2800" b="1" dirty="0">
                <a:solidFill>
                  <a:srgbClr val="FFFF00"/>
                </a:solidFill>
                <a:latin typeface="Book Antiqua" panose="02040602050305030304" pitchFamily="18" charset="0"/>
              </a:rPr>
              <a:t>Tijdens of kort na zwangerschap</a:t>
            </a:r>
          </a:p>
          <a:p>
            <a:r>
              <a:rPr lang="nl-NL" sz="2800" b="1" dirty="0">
                <a:solidFill>
                  <a:srgbClr val="FFFF00"/>
                </a:solidFill>
                <a:latin typeface="Book Antiqua" panose="02040602050305030304" pitchFamily="18" charset="0"/>
              </a:rPr>
              <a:t>Bij drugsgebruik</a:t>
            </a:r>
          </a:p>
          <a:p>
            <a:r>
              <a:rPr lang="nl-NL" sz="2800" b="1" dirty="0">
                <a:solidFill>
                  <a:srgbClr val="FFFF00"/>
                </a:solidFill>
                <a:latin typeface="Book Antiqua" panose="02040602050305030304" pitchFamily="18" charset="0"/>
              </a:rPr>
              <a:t>Bij organische stoornis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776" y="724258"/>
            <a:ext cx="5072198" cy="372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583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371061" y="92765"/>
            <a:ext cx="11277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latin typeface="Book Antiqua" panose="02040602050305030304" pitchFamily="18" charset="0"/>
              </a:rPr>
              <a:t>Een </a:t>
            </a:r>
            <a:r>
              <a:rPr lang="nl-NL" sz="3600" dirty="0">
                <a:solidFill>
                  <a:srgbClr val="FFFF00"/>
                </a:solidFill>
                <a:latin typeface="Book Antiqua" panose="02040602050305030304" pitchFamily="18" charset="0"/>
              </a:rPr>
              <a:t>psychose</a:t>
            </a:r>
            <a:r>
              <a:rPr lang="nl-NL" sz="3600" dirty="0">
                <a:latin typeface="Book Antiqua" panose="02040602050305030304" pitchFamily="18" charset="0"/>
              </a:rPr>
              <a:t> is een toestand waarbij iemands contact met de werkelijkheid ernstig verstoord is. </a:t>
            </a:r>
          </a:p>
          <a:p>
            <a:endParaRPr lang="nl-NL" sz="3600" dirty="0">
              <a:latin typeface="Book Antiqua" panose="02040602050305030304" pitchFamily="18" charset="0"/>
            </a:endParaRPr>
          </a:p>
          <a:p>
            <a:r>
              <a:rPr lang="nl-NL" sz="3600" dirty="0">
                <a:latin typeface="Book Antiqua" panose="02040602050305030304" pitchFamily="18" charset="0"/>
              </a:rPr>
              <a:t>Mensen in een psychose leven in hun eigen werkelijkheid. Ze zien beelden of horen stemmen die er voor anderen niet zijn. Of iemand is ervan overtuigd dat hij achtervolgd wordt. </a:t>
            </a:r>
          </a:p>
          <a:p>
            <a:endParaRPr lang="nl-NL" b="1" dirty="0"/>
          </a:p>
          <a:p>
            <a:endParaRPr lang="nl-NL" b="1" dirty="0"/>
          </a:p>
          <a:p>
            <a:endParaRPr lang="nl-NL" b="1" dirty="0"/>
          </a:p>
          <a:p>
            <a:endParaRPr lang="nl-NL" b="1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8976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45774" y="5340627"/>
            <a:ext cx="3684103" cy="424070"/>
          </a:xfrm>
        </p:spPr>
        <p:txBody>
          <a:bodyPr/>
          <a:lstStyle/>
          <a:p>
            <a:r>
              <a:rPr lang="en-US" dirty="0">
                <a:latin typeface="Book Antiqua" panose="02040602050305030304" pitchFamily="18" charset="0"/>
              </a:rPr>
              <a:t>Psychoses. </a:t>
            </a:r>
            <a:r>
              <a:rPr lang="en-US" dirty="0" err="1">
                <a:latin typeface="Book Antiqua" panose="02040602050305030304" pitchFamily="18" charset="0"/>
              </a:rPr>
              <a:t>Samenstelling</a:t>
            </a:r>
            <a:r>
              <a:rPr lang="en-US" dirty="0">
                <a:latin typeface="Book Antiqua" panose="02040602050305030304" pitchFamily="18" charset="0"/>
              </a:rPr>
              <a:t> GJ. Lute/ </a:t>
            </a:r>
            <a:r>
              <a:rPr lang="en-US" dirty="0" err="1">
                <a:latin typeface="Book Antiqua" panose="02040602050305030304" pitchFamily="18" charset="0"/>
              </a:rPr>
              <a:t>Noorderpoort</a:t>
            </a:r>
            <a:r>
              <a:rPr lang="en-US" dirty="0">
                <a:latin typeface="Book Antiqua" panose="02040602050305030304" pitchFamily="18" charset="0"/>
              </a:rPr>
              <a:t> College</a:t>
            </a:r>
          </a:p>
          <a:p>
            <a:endParaRPr lang="en-US" dirty="0"/>
          </a:p>
        </p:txBody>
      </p:sp>
      <p:sp>
        <p:nvSpPr>
          <p:cNvPr id="5" name="Tekstvak 4"/>
          <p:cNvSpPr txBox="1"/>
          <p:nvPr/>
        </p:nvSpPr>
        <p:spPr>
          <a:xfrm>
            <a:off x="318052" y="318052"/>
            <a:ext cx="967408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u="sng" dirty="0">
                <a:latin typeface="Book Antiqua" panose="02040602050305030304" pitchFamily="18" charset="0"/>
              </a:rPr>
              <a:t>Belangrijkste kenmerken</a:t>
            </a:r>
          </a:p>
          <a:p>
            <a:endParaRPr lang="nl-NL" sz="4000" dirty="0">
              <a:latin typeface="Book Antiqua" panose="02040602050305030304" pitchFamily="18" charset="0"/>
            </a:endParaRPr>
          </a:p>
          <a:p>
            <a:pPr marL="457200" indent="-457200">
              <a:buAutoNum type="arabicPeriod"/>
            </a:pPr>
            <a:r>
              <a:rPr lang="nl-NL" sz="4000" dirty="0">
                <a:latin typeface="Book Antiqua" panose="02040602050305030304" pitchFamily="18" charset="0"/>
              </a:rPr>
              <a:t>Hallucinaties</a:t>
            </a:r>
          </a:p>
          <a:p>
            <a:pPr marL="457200" indent="-457200">
              <a:buAutoNum type="arabicPeriod"/>
            </a:pPr>
            <a:r>
              <a:rPr lang="nl-NL" sz="4000" dirty="0">
                <a:latin typeface="Book Antiqua" panose="02040602050305030304" pitchFamily="18" charset="0"/>
              </a:rPr>
              <a:t>Wanen</a:t>
            </a:r>
          </a:p>
          <a:p>
            <a:pPr marL="457200" indent="-457200">
              <a:buAutoNum type="arabicPeriod"/>
            </a:pPr>
            <a:r>
              <a:rPr lang="nl-NL" sz="4000" dirty="0">
                <a:latin typeface="Book Antiqua" panose="02040602050305030304" pitchFamily="18" charset="0"/>
              </a:rPr>
              <a:t>Verwardheid</a:t>
            </a:r>
          </a:p>
          <a:p>
            <a:endParaRPr lang="nl-NL" sz="4000" dirty="0">
              <a:latin typeface="Book Antiqua" panose="02040602050305030304" pitchFamily="18" charset="0"/>
            </a:endParaRPr>
          </a:p>
          <a:p>
            <a:endParaRPr lang="nl-NL" sz="2400" dirty="0">
              <a:latin typeface="Book Antiqua" panose="02040602050305030304" pitchFamily="18" charset="0"/>
            </a:endParaRPr>
          </a:p>
        </p:txBody>
      </p:sp>
      <p:pic>
        <p:nvPicPr>
          <p:cNvPr id="6" name="Afbeelding 5" descr="La sobreprotección perjudica la estabilidad de los pacientes con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216" y="1196436"/>
            <a:ext cx="581977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795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32522" y="5367130"/>
            <a:ext cx="3723861" cy="490331"/>
          </a:xfrm>
        </p:spPr>
        <p:txBody>
          <a:bodyPr/>
          <a:lstStyle/>
          <a:p>
            <a:r>
              <a:rPr lang="en-US" dirty="0">
                <a:latin typeface="Book Antiqua" panose="02040602050305030304" pitchFamily="18" charset="0"/>
              </a:rPr>
              <a:t>Psychoses. </a:t>
            </a:r>
            <a:r>
              <a:rPr lang="en-US" dirty="0" err="1">
                <a:latin typeface="Book Antiqua" panose="02040602050305030304" pitchFamily="18" charset="0"/>
              </a:rPr>
              <a:t>Samenstelling</a:t>
            </a:r>
            <a:r>
              <a:rPr lang="en-US" dirty="0">
                <a:latin typeface="Book Antiqua" panose="02040602050305030304" pitchFamily="18" charset="0"/>
              </a:rPr>
              <a:t> GJ. Lute/ </a:t>
            </a:r>
            <a:r>
              <a:rPr lang="en-US" dirty="0" err="1">
                <a:latin typeface="Book Antiqua" panose="02040602050305030304" pitchFamily="18" charset="0"/>
              </a:rPr>
              <a:t>Noorderpoort</a:t>
            </a:r>
            <a:r>
              <a:rPr lang="en-US" dirty="0">
                <a:latin typeface="Book Antiqua" panose="02040602050305030304" pitchFamily="18" charset="0"/>
              </a:rPr>
              <a:t> College</a:t>
            </a:r>
          </a:p>
          <a:p>
            <a:endParaRPr lang="en-US" dirty="0"/>
          </a:p>
        </p:txBody>
      </p:sp>
      <p:sp>
        <p:nvSpPr>
          <p:cNvPr id="6" name="Tekstvak 5"/>
          <p:cNvSpPr txBox="1"/>
          <p:nvPr/>
        </p:nvSpPr>
        <p:spPr>
          <a:xfrm>
            <a:off x="463826" y="516835"/>
            <a:ext cx="11516139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u="sng" dirty="0">
                <a:latin typeface="Book Antiqua" panose="02040602050305030304" pitchFamily="18" charset="0"/>
              </a:rPr>
              <a:t>Hallucinatie</a:t>
            </a:r>
          </a:p>
          <a:p>
            <a:endParaRPr lang="nl-NL" sz="3200" dirty="0">
              <a:latin typeface="Book Antiqua" panose="02040602050305030304" pitchFamily="18" charset="0"/>
            </a:endParaRPr>
          </a:p>
          <a:p>
            <a:r>
              <a:rPr lang="nl-NL" sz="3200" dirty="0">
                <a:latin typeface="Book Antiqua" panose="02040602050305030304" pitchFamily="18" charset="0"/>
              </a:rPr>
              <a:t>Waanvoorstelling of </a:t>
            </a:r>
          </a:p>
          <a:p>
            <a:r>
              <a:rPr lang="nl-NL" sz="3200" dirty="0">
                <a:latin typeface="Book Antiqua" panose="02040602050305030304" pitchFamily="18" charset="0"/>
              </a:rPr>
              <a:t>zinsbegoocheling</a:t>
            </a:r>
          </a:p>
          <a:p>
            <a:endParaRPr lang="nl-NL" sz="3200" dirty="0">
              <a:latin typeface="Book Antiqua" panose="02040602050305030304" pitchFamily="18" charset="0"/>
            </a:endParaRPr>
          </a:p>
          <a:p>
            <a:r>
              <a:rPr lang="nl-NL" sz="3200" dirty="0">
                <a:latin typeface="Book Antiqua" panose="02040602050305030304" pitchFamily="18" charset="0"/>
              </a:rPr>
              <a:t>De persoon ziet, ruikt, voelt, </a:t>
            </a:r>
          </a:p>
          <a:p>
            <a:r>
              <a:rPr lang="nl-NL" sz="3200" dirty="0">
                <a:latin typeface="Book Antiqua" panose="02040602050305030304" pitchFamily="18" charset="0"/>
              </a:rPr>
              <a:t>hoort, proeft dingen die </a:t>
            </a:r>
          </a:p>
          <a:p>
            <a:r>
              <a:rPr lang="nl-NL" sz="3200" dirty="0">
                <a:latin typeface="Book Antiqua" panose="02040602050305030304" pitchFamily="18" charset="0"/>
              </a:rPr>
              <a:t>er niet zijn.</a:t>
            </a:r>
          </a:p>
          <a:p>
            <a:endParaRPr lang="nl-NL" sz="3200" dirty="0">
              <a:latin typeface="Book Antiqua" panose="02040602050305030304" pitchFamily="18" charset="0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3997" y="0"/>
            <a:ext cx="6458003" cy="387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886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kstvak 2"/>
          <p:cNvSpPr txBox="1"/>
          <p:nvPr/>
        </p:nvSpPr>
        <p:spPr>
          <a:xfrm>
            <a:off x="569844" y="5254873"/>
            <a:ext cx="971384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latin typeface="Book Antiqua" panose="02040602050305030304" pitchFamily="18" charset="0"/>
              </a:rPr>
              <a:t>               </a:t>
            </a:r>
            <a:r>
              <a:rPr lang="nl-NL" sz="4400" dirty="0">
                <a:latin typeface="Book Antiqua" panose="02040602050305030304" pitchFamily="18" charset="0"/>
              </a:rPr>
              <a:t>      Visuele hallucinaties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757" y="116864"/>
            <a:ext cx="8860244" cy="498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585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87308" cy="6887308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7182678" y="291548"/>
            <a:ext cx="48635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3600" dirty="0">
              <a:latin typeface="Book Antiqua" panose="02040602050305030304" pitchFamily="18" charset="0"/>
            </a:endParaRPr>
          </a:p>
          <a:p>
            <a:r>
              <a:rPr lang="nl-NL" sz="3600" dirty="0" err="1">
                <a:latin typeface="Book Antiqua" panose="02040602050305030304" pitchFamily="18" charset="0"/>
              </a:rPr>
              <a:t>Acoustische</a:t>
            </a:r>
            <a:r>
              <a:rPr lang="nl-NL" sz="3600" dirty="0">
                <a:latin typeface="Book Antiqua" panose="02040602050305030304" pitchFamily="18" charset="0"/>
              </a:rPr>
              <a:t> Hallucinaties</a:t>
            </a:r>
          </a:p>
          <a:p>
            <a:endParaRPr lang="nl-NL" sz="3600" dirty="0">
              <a:latin typeface="Book Antiqua" panose="02040602050305030304" pitchFamily="18" charset="0"/>
            </a:endParaRPr>
          </a:p>
          <a:p>
            <a:r>
              <a:rPr lang="nl-NL" sz="3600" dirty="0">
                <a:latin typeface="Book Antiqua" panose="02040602050305030304" pitchFamily="18" charset="0"/>
              </a:rPr>
              <a:t>Vaak:  Stemmen horen</a:t>
            </a:r>
          </a:p>
        </p:txBody>
      </p:sp>
    </p:spTree>
    <p:extLst>
      <p:ext uri="{BB962C8B-B14F-4D97-AF65-F5344CB8AC3E}">
        <p14:creationId xmlns:p14="http://schemas.microsoft.com/office/powerpoint/2010/main" val="920953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9034" y="12763"/>
            <a:ext cx="7472966" cy="6845237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54745" y="351692"/>
            <a:ext cx="44305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>
                <a:latin typeface="Book Antiqua" panose="02040602050305030304" pitchFamily="18" charset="0"/>
              </a:rPr>
              <a:t>Reuk </a:t>
            </a:r>
          </a:p>
          <a:p>
            <a:r>
              <a:rPr lang="nl-NL" sz="5400" dirty="0">
                <a:latin typeface="Book Antiqua" panose="02040602050305030304" pitchFamily="18" charset="0"/>
              </a:rPr>
              <a:t>Hallucinaties</a:t>
            </a:r>
          </a:p>
        </p:txBody>
      </p:sp>
    </p:spTree>
    <p:extLst>
      <p:ext uri="{BB962C8B-B14F-4D97-AF65-F5344CB8AC3E}">
        <p14:creationId xmlns:p14="http://schemas.microsoft.com/office/powerpoint/2010/main" val="3673390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9395791" cy="687647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6811616" y="1060173"/>
            <a:ext cx="51683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>
                <a:solidFill>
                  <a:schemeClr val="bg1"/>
                </a:solidFill>
                <a:latin typeface="Book Antiqua" panose="02040602050305030304" pitchFamily="18" charset="0"/>
              </a:rPr>
              <a:t>Voelen:</a:t>
            </a:r>
          </a:p>
          <a:p>
            <a:endParaRPr lang="nl-NL" sz="540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nl-NL" sz="5400" dirty="0">
                <a:solidFill>
                  <a:schemeClr val="bg1"/>
                </a:solidFill>
                <a:latin typeface="Book Antiqua" panose="02040602050305030304" pitchFamily="18" charset="0"/>
              </a:rPr>
              <a:t>Haptische Hallucinaties</a:t>
            </a:r>
          </a:p>
        </p:txBody>
      </p:sp>
    </p:spTree>
    <p:extLst>
      <p:ext uri="{BB962C8B-B14F-4D97-AF65-F5344CB8AC3E}">
        <p14:creationId xmlns:p14="http://schemas.microsoft.com/office/powerpoint/2010/main" val="721931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683" y="0"/>
            <a:ext cx="6777317" cy="685800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450574" y="371061"/>
            <a:ext cx="45189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>
                <a:latin typeface="Book Antiqua" panose="02040602050305030304" pitchFamily="18" charset="0"/>
              </a:rPr>
              <a:t>Smaak</a:t>
            </a:r>
          </a:p>
          <a:p>
            <a:r>
              <a:rPr lang="nl-NL" sz="5400" dirty="0">
                <a:latin typeface="Book Antiqua" panose="02040602050305030304" pitchFamily="18" charset="0"/>
              </a:rPr>
              <a:t>hallucinaties</a:t>
            </a:r>
          </a:p>
          <a:p>
            <a:endParaRPr lang="nl-NL" sz="5400" dirty="0">
              <a:latin typeface="Book Antiqua" panose="02040602050305030304" pitchFamily="18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6377429"/>
      </p:ext>
    </p:extLst>
  </p:cSld>
  <p:clrMapOvr>
    <a:masterClrMapping/>
  </p:clrMapOvr>
</p:sld>
</file>

<file path=ppt/theme/theme1.xml><?xml version="1.0" encoding="utf-8"?>
<a:theme xmlns:a="http://schemas.openxmlformats.org/drawingml/2006/main" name="Berlij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1BCB85B8D1614286DC6B7B1DA2CF9E" ma:contentTypeVersion="2" ma:contentTypeDescription="Een nieuw document maken." ma:contentTypeScope="" ma:versionID="6320ae59430617a72e7f41fcaa092af0">
  <xsd:schema xmlns:xsd="http://www.w3.org/2001/XMLSchema" xmlns:xs="http://www.w3.org/2001/XMLSchema" xmlns:p="http://schemas.microsoft.com/office/2006/metadata/properties" xmlns:ns2="bf385a6f-3a74-47d8-a834-7fe92f75f03b" targetNamespace="http://schemas.microsoft.com/office/2006/metadata/properties" ma:root="true" ma:fieldsID="22e99fa94e8a561eafc671f1487baec9" ns2:_="">
    <xsd:import namespace="bf385a6f-3a74-47d8-a834-7fe92f75f03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385a6f-3a74-47d8-a834-7fe92f75f03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9A2082-9AA9-48BB-8F48-726A452C0519}">
  <ds:schemaRefs>
    <ds:schemaRef ds:uri="bf385a6f-3a74-47d8-a834-7fe92f75f03b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6D4F1AD-1CAE-4E2E-9916-1AD944170A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BC6062-FE38-4C68-9338-5EE0733C41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385a6f-3a74-47d8-a834-7fe92f75f0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TM04033917[[fn=Berlijn]]</Template>
  <TotalTime>2162</TotalTime>
  <Words>307</Words>
  <Application>Microsoft Office PowerPoint</Application>
  <PresentationFormat>Breedbeeld</PresentationFormat>
  <Paragraphs>76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Arial</vt:lpstr>
      <vt:lpstr>Book Antiqua</vt:lpstr>
      <vt:lpstr>Calibri</vt:lpstr>
      <vt:lpstr>Trebuchet MS</vt:lpstr>
      <vt:lpstr>Berlijn</vt:lpstr>
      <vt:lpstr>  Psychoses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Psychoses</dc:title>
  <dc:creator>Gert Jan Lute</dc:creator>
  <cp:lastModifiedBy>Gert Jan Lute</cp:lastModifiedBy>
  <cp:revision>26</cp:revision>
  <dcterms:created xsi:type="dcterms:W3CDTF">2017-03-12T17:41:19Z</dcterms:created>
  <dcterms:modified xsi:type="dcterms:W3CDTF">2017-05-07T11:51:40Z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0x010100001BCB85B8D1614286DC6B7B1DA2CF9E</vt:lpwstr>
  </property>
  <property fmtid="{D5CDD505-2E9C-101B-9397-08002B2CF9AE}" pid="3" name="Order">
    <vt:r8>14800</vt:r8>
  </property>
  <property fmtid="{D5CDD505-2E9C-101B-9397-08002B2CF9AE}" pid="4" name="xd_ProgID">
    <vt:lpwstr/>
  </property>
  <property fmtid="{D5CDD505-2E9C-101B-9397-08002B2CF9AE}" pid="5" name="_CopySource">
    <vt:lpwstr>https://npcg.sharepoint.com/sites/np-bblcohort2016febr2017/Gedeelde  documenten/Periode 1 en 2/Pathologie   Gert Jan/Psychoses.pptx</vt:lpwstr>
  </property>
  <property fmtid="{D5CDD505-2E9C-101B-9397-08002B2CF9AE}" pid="6" name="TemplateUrl">
    <vt:lpwstr/>
  </property>
</Properties>
</file>